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9" r:id="rId2"/>
    <p:sldId id="281" r:id="rId3"/>
    <p:sldId id="260" r:id="rId4"/>
    <p:sldId id="261" r:id="rId5"/>
    <p:sldId id="262" r:id="rId6"/>
    <p:sldId id="263" r:id="rId7"/>
    <p:sldId id="282" r:id="rId8"/>
    <p:sldId id="264" r:id="rId9"/>
    <p:sldId id="283" r:id="rId10"/>
    <p:sldId id="265" r:id="rId11"/>
    <p:sldId id="284" r:id="rId12"/>
    <p:sldId id="266" r:id="rId13"/>
    <p:sldId id="267" r:id="rId14"/>
    <p:sldId id="268" r:id="rId15"/>
    <p:sldId id="269" r:id="rId16"/>
    <p:sldId id="285" r:id="rId17"/>
    <p:sldId id="286" r:id="rId18"/>
    <p:sldId id="270" r:id="rId19"/>
    <p:sldId id="271" r:id="rId20"/>
    <p:sldId id="272" r:id="rId21"/>
    <p:sldId id="287" r:id="rId22"/>
    <p:sldId id="288" r:id="rId23"/>
    <p:sldId id="289" r:id="rId24"/>
    <p:sldId id="290" r:id="rId25"/>
    <p:sldId id="273" r:id="rId26"/>
    <p:sldId id="274" r:id="rId27"/>
    <p:sldId id="275" r:id="rId28"/>
    <p:sldId id="291" r:id="rId29"/>
    <p:sldId id="276" r:id="rId30"/>
    <p:sldId id="277" r:id="rId31"/>
    <p:sldId id="279" r:id="rId32"/>
    <p:sldId id="278" r:id="rId33"/>
    <p:sldId id="292" r:id="rId34"/>
  </p:sldIdLst>
  <p:sldSz cx="9144000" cy="6858000" type="screen4x3"/>
  <p:notesSz cx="7077075" cy="93837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7" d="100"/>
          <a:sy n="107" d="100"/>
        </p:scale>
        <p:origin x="-9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8"/>
    </p:cViewPr>
  </p:sorterViewPr>
  <p:notesViewPr>
    <p:cSldViewPr>
      <p:cViewPr varScale="1">
        <p:scale>
          <a:sx n="63" d="100"/>
          <a:sy n="63" d="100"/>
        </p:scale>
        <p:origin x="-2958" y="-102"/>
      </p:cViewPr>
      <p:guideLst>
        <p:guide orient="horz" pos="2956"/>
        <p:guide pos="222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02000" cy="469900"/>
          </a:xfrm>
          <a:prstGeom prst="rect">
            <a:avLst/>
          </a:prstGeom>
        </p:spPr>
        <p:txBody>
          <a:bodyPr vert="horz" lIns="94055" tIns="47028" rIns="94055" bIns="47028" rtlCol="0"/>
          <a:lstStyle>
            <a:lvl1pPr algn="l">
              <a:defRPr sz="1000" dirty="0" smtClean="0">
                <a:cs typeface="+mn-cs"/>
              </a:defRPr>
            </a:lvl1pPr>
          </a:lstStyle>
          <a:p>
            <a:pPr>
              <a:defRPr/>
            </a:pPr>
            <a:r>
              <a:rPr lang="en-US"/>
              <a:t>Module 8:  Helping Mothers Continue the Breastfeeding Relationship (1 Month to 12 Months)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438" y="0"/>
            <a:ext cx="3067050" cy="469900"/>
          </a:xfrm>
          <a:prstGeom prst="rect">
            <a:avLst/>
          </a:prstGeom>
        </p:spPr>
        <p:txBody>
          <a:bodyPr vert="horz" lIns="94055" tIns="47028" rIns="94055" bIns="47028" rtlCol="0"/>
          <a:lstStyle>
            <a:lvl1pPr algn="r">
              <a:defRPr sz="1200" smtClean="0">
                <a:cs typeface="+mn-cs"/>
              </a:defRPr>
            </a:lvl1pPr>
          </a:lstStyle>
          <a:p>
            <a:pPr>
              <a:defRPr/>
            </a:pPr>
            <a:fld id="{5721D396-AAFD-4A3D-A4C3-DC5E4A1179A3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2225"/>
            <a:ext cx="3067050" cy="469900"/>
          </a:xfrm>
          <a:prstGeom prst="rect">
            <a:avLst/>
          </a:prstGeom>
        </p:spPr>
        <p:txBody>
          <a:bodyPr vert="horz" lIns="94055" tIns="47028" rIns="94055" bIns="47028" rtlCol="0" anchor="b"/>
          <a:lstStyle>
            <a:lvl1pPr algn="l">
              <a:defRPr sz="1000" dirty="0" smtClean="0">
                <a:cs typeface="+mn-cs"/>
              </a:defRPr>
            </a:lvl1pPr>
          </a:lstStyle>
          <a:p>
            <a:pPr>
              <a:defRPr/>
            </a:pPr>
            <a:r>
              <a:rPr lang="en-US"/>
              <a:t>Using Loving Support to Grow and Glow in WIC:</a:t>
            </a:r>
          </a:p>
          <a:p>
            <a:pPr>
              <a:defRPr/>
            </a:pPr>
            <a:r>
              <a:rPr lang="en-US"/>
              <a:t>Breastfeeding Training for Local WIC Staff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438" y="8912225"/>
            <a:ext cx="3067050" cy="469900"/>
          </a:xfrm>
          <a:prstGeom prst="rect">
            <a:avLst/>
          </a:prstGeom>
        </p:spPr>
        <p:txBody>
          <a:bodyPr vert="horz" lIns="94055" tIns="47028" rIns="94055" bIns="47028" rtlCol="0" anchor="b"/>
          <a:lstStyle>
            <a:lvl1pPr algn="r">
              <a:defRPr sz="1200" smtClean="0">
                <a:cs typeface="+mn-cs"/>
              </a:defRPr>
            </a:lvl1pPr>
          </a:lstStyle>
          <a:p>
            <a:pPr>
              <a:defRPr/>
            </a:pPr>
            <a:fld id="{E171C896-95A3-417F-83ED-938FD1E54E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967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9900"/>
          </a:xfrm>
          <a:prstGeom prst="rect">
            <a:avLst/>
          </a:prstGeom>
        </p:spPr>
        <p:txBody>
          <a:bodyPr vert="horz" lIns="94055" tIns="47028" rIns="94055" bIns="4702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9900"/>
          </a:xfrm>
          <a:prstGeom prst="rect">
            <a:avLst/>
          </a:prstGeom>
        </p:spPr>
        <p:txBody>
          <a:bodyPr vert="horz" lIns="94055" tIns="47028" rIns="94055" bIns="4702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EB39350-B09D-4EF2-897A-2E184A605A93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2213" y="703263"/>
            <a:ext cx="4692650" cy="35194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55" tIns="47028" rIns="94055" bIns="4702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457700"/>
            <a:ext cx="5661025" cy="4222750"/>
          </a:xfrm>
          <a:prstGeom prst="rect">
            <a:avLst/>
          </a:prstGeom>
        </p:spPr>
        <p:txBody>
          <a:bodyPr vert="horz" lIns="94055" tIns="47028" rIns="94055" bIns="47028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2225"/>
            <a:ext cx="3067050" cy="469900"/>
          </a:xfrm>
          <a:prstGeom prst="rect">
            <a:avLst/>
          </a:prstGeom>
        </p:spPr>
        <p:txBody>
          <a:bodyPr vert="horz" lIns="94055" tIns="47028" rIns="94055" bIns="4702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912225"/>
            <a:ext cx="3067050" cy="469900"/>
          </a:xfrm>
          <a:prstGeom prst="rect">
            <a:avLst/>
          </a:prstGeom>
        </p:spPr>
        <p:txBody>
          <a:bodyPr vert="horz" lIns="94055" tIns="47028" rIns="94055" bIns="4702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9B3746E-3B7A-41FB-9B03-3435C81434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903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623A87-0906-4234-BF56-F6F77A56BE3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4CF4FD-418E-49E3-B944-6363DAA27BC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B509CA-5105-44C8-916B-0156EE33942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D409C2-F10D-4262-8471-1C24BA6AFED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D1851A-EBEF-4F74-97B0-C06557E76F3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0D3E7C-7CB4-4F8B-A178-79780B9564C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0FF42-3AB0-4416-BA7C-6C1C3C9A82A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CED327-3C57-4B01-A046-4688DEDECF2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7163C4-A7E8-4BBF-A7A9-C3316CA9C56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DBD96E-3DC9-4D02-858E-684407C2737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24C8A-A3D3-43AC-A453-8A8FC6ECEAA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8768DBA-B82C-47B5-BFA6-EBDF2F83E5E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D38E4D-8A8A-497F-823D-3E039F4EEDD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173B56-069D-4026-9AE7-104EC8AA0A2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BB7796-1054-4E54-8E80-5EAB8622DBF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4F94CD-2627-40F5-A198-A9EAE68F3032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AC9187-FD48-4AFC-BFF0-8624271548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65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6EEA2F-2B6C-4CC9-84A5-341FCE50B10F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2C93B3-643D-4A96-B5D6-E9145C86B4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4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F5B944-EDD6-42FA-A710-1D53C0B007F9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1839B5-301F-42AB-A672-134775A384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62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25963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66D2CF-4B8C-4C6C-8DAF-493A0833B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98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6A09B0-C6D3-41F1-A478-9E0462C33B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1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DB7DAE-04C9-4E60-BE8A-B07700C4E255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07E711-6A3A-4653-AE6F-744F7F1CAF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72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61562D-AC94-4929-B4E9-447488F2FE4D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C540E7-7A9C-43BC-B19D-2427FC193B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10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CBB95-FA8A-4DE6-AE61-E328624310A2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136232-8C31-49EA-81AD-FBDA195EDF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05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52855A-F736-4AD9-9485-5E595BBE142A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CC0F0C-8F15-4CCA-AD34-1DA554C1A9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7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439B6F-FB56-405E-B897-872E88586056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5F9F45-6072-4590-84F6-EE61444AEF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32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EB87DF-8175-490B-934D-11D29DC30AEA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AA2716-1342-44A9-A6C4-9B0745BC3E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6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914F21-EB7F-4630-A7AE-3693D145DC8D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48580-CC2C-4DAC-8092-CB7D889344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6375C4-76D8-4BEA-8A2B-D08075059422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B9CF37-439E-42F5-95F6-E82984B847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6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0C0F0AC-9BD4-4309-BB79-3F54974A2ABD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7E0B87A-1451-44DA-9BC4-2AB77FA261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6" descr="PwrptBkgd20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%0fWalking%20070.jpg%20%20%20%20%20%20%20%20%20%20%20%20%20%20%20%20%20%20%20%20%20%20%20%20%20%20%20%20%20%20%20%20%20%20%20%20%20%20%20%20%20%20%20%20%20%20%20%200021D19B%0cMacintosh%20HD%20%20%20%20%20%20%20%20%20%20%20%20%20%20%20%20%20%20%20BB703780: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%12older%20baby-RGB.jpg%20%20%20%20%20%20%20%20%20%20%20%20%20%20%20%20%20%20%20%20%20%20%20%20%20%20%20%20%20%20%20%20%20%20%20%20%20%20%20%20%20%20%20%20%200021FF8E%0cMacintosh%20HD%20%20%20%20%20%20%20%20%20%20%20%20%20%20%20%20%20%20%20BB703780: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%0e113082-RGB.jpg%20%20%20%20%20%20%20%20%20%20%20%20%20%20%20%20%20%20%20%20%20%20%20%20%20%20%20%20%20%20%20%20%20%20%20%20%20%20%20%20%20%20%20%20%20%20%20%20%20001FC867%0cMacintosh%20HD%20%20%20%20%20%20%20%20%20%20%20%20%20%20%20%20%20%20%20BB703780: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%0e113041-RGB.jpg%20%20%20%20%20%20%20%20%20%20%20%20%20%20%20%20%20%20%20%20%20%20%20%20%20%20%20%20%20%20%20%20%20%20%20%20%20%20%20%20%20%20%20%20%20%20%20%20%20001FC867%0cMacintosh%20HD%20%20%20%20%20%20%20%20%20%20%20%20%20%20%20%20%20%20%20BB703780: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PPT%20Handout_Module%209.ppt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/>
          </a:p>
        </p:txBody>
      </p:sp>
      <p:pic>
        <p:nvPicPr>
          <p:cNvPr id="4100" name="Picture 4" descr="PwrptBkgd1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Continuing the Breastfeeding Relationship</a:t>
            </a:r>
          </a:p>
        </p:txBody>
      </p:sp>
      <p:pic>
        <p:nvPicPr>
          <p:cNvPr id="13315" name="Picture 4" descr="activitiesicon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15000" y="1905000"/>
            <a:ext cx="1905000" cy="1905000"/>
          </a:xfrm>
        </p:spPr>
      </p:pic>
      <p:sp>
        <p:nvSpPr>
          <p:cNvPr id="13316" name="Text Box 6"/>
          <p:cNvSpPr txBox="1">
            <a:spLocks noChangeArrowheads="1"/>
          </p:cNvSpPr>
          <p:nvPr/>
        </p:nvSpPr>
        <p:spPr bwMode="auto">
          <a:xfrm>
            <a:off x="4876800" y="4114800"/>
            <a:ext cx="3810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Handout 8.1:  “Mom Says”</a:t>
            </a:r>
          </a:p>
        </p:txBody>
      </p:sp>
      <p:pic>
        <p:nvPicPr>
          <p:cNvPr id="69646" name="Picture 14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/>
          <a:srcRect l="23018" t="13734" r="34294"/>
          <a:stretch>
            <a:fillRect/>
          </a:stretch>
        </p:blipFill>
        <p:spPr>
          <a:xfrm>
            <a:off x="1828800" y="1295400"/>
            <a:ext cx="2590800" cy="3927475"/>
          </a:xfrm>
          <a:ln w="12700"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828800" y="5257800"/>
            <a:ext cx="25908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t>West Dade WIC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Working Breastfeeding into Normal Life</a:t>
            </a:r>
          </a:p>
        </p:txBody>
      </p:sp>
      <p:pic>
        <p:nvPicPr>
          <p:cNvPr id="31748" name="Picture 4" descr="5monthaafamil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447800"/>
            <a:ext cx="5656263" cy="36766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Common Questions: Losing Weight</a:t>
            </a:r>
          </a:p>
        </p:txBody>
      </p:sp>
      <p:pic>
        <p:nvPicPr>
          <p:cNvPr id="5" name="ClipArt Placeholder 4" descr="iStock_000001659783Small.jpg"/>
          <p:cNvPicPr>
            <a:picLocks noGrp="1" noChangeAspect="1"/>
          </p:cNvPicPr>
          <p:nvPr>
            <p:ph type="clipArt" sz="half" idx="1"/>
          </p:nvPr>
        </p:nvPicPr>
        <p:blipFill>
          <a:blip r:embed="rId3"/>
          <a:stretch>
            <a:fillRect/>
          </a:stretch>
        </p:blipFill>
        <p:spPr>
          <a:xfrm>
            <a:off x="304800" y="1524000"/>
            <a:ext cx="4038600" cy="2676525"/>
          </a:xfrm>
          <a:ln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</p:pic>
      <p:sp>
        <p:nvSpPr>
          <p:cNvPr id="15364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447800"/>
            <a:ext cx="4191000" cy="4678363"/>
          </a:xfrm>
        </p:spPr>
        <p:txBody>
          <a:bodyPr/>
          <a:lstStyle/>
          <a:p>
            <a:pPr eaLnBrk="1" hangingPunct="1"/>
            <a:r>
              <a:rPr lang="en-US" smtClean="0"/>
              <a:t>Affirm:</a:t>
            </a:r>
          </a:p>
          <a:p>
            <a:pPr lvl="1" eaLnBrk="1" hangingPunct="1"/>
            <a:r>
              <a:rPr lang="en-US" sz="2400" smtClean="0"/>
              <a:t>“It’s great you are concerned about your health.”</a:t>
            </a:r>
          </a:p>
          <a:p>
            <a:pPr eaLnBrk="1" hangingPunct="1"/>
            <a:r>
              <a:rPr lang="en-US" smtClean="0"/>
              <a:t>Inform</a:t>
            </a:r>
          </a:p>
          <a:p>
            <a:pPr lvl="1" eaLnBrk="1" hangingPunct="1"/>
            <a:r>
              <a:rPr lang="en-US" sz="2400" smtClean="0"/>
              <a:t>Avoid quick-loss diets; eat 1800 calories/day or more</a:t>
            </a:r>
          </a:p>
          <a:p>
            <a:pPr lvl="1" eaLnBrk="1" hangingPunct="1"/>
            <a:r>
              <a:rPr lang="en-US" sz="2400" smtClean="0"/>
              <a:t>Avoid a low-carbohydrate diet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Common Questions: Exercise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3733800" y="1600200"/>
            <a:ext cx="4953000" cy="4525963"/>
          </a:xfrm>
        </p:spPr>
        <p:txBody>
          <a:bodyPr/>
          <a:lstStyle/>
          <a:p>
            <a:pPr eaLnBrk="1" hangingPunct="1"/>
            <a:r>
              <a:rPr lang="en-US" sz="2800" smtClean="0"/>
              <a:t>Affirm:</a:t>
            </a:r>
          </a:p>
          <a:p>
            <a:pPr lvl="1" eaLnBrk="1" hangingPunct="1"/>
            <a:r>
              <a:rPr lang="en-US" sz="2400" smtClean="0"/>
              <a:t>“It’s great you want to take care of yourself.”</a:t>
            </a:r>
          </a:p>
          <a:p>
            <a:pPr eaLnBrk="1" hangingPunct="1"/>
            <a:r>
              <a:rPr lang="en-US" sz="2800" smtClean="0"/>
              <a:t>Inform:</a:t>
            </a:r>
          </a:p>
          <a:p>
            <a:pPr lvl="1" eaLnBrk="1" hangingPunct="1"/>
            <a:r>
              <a:rPr lang="en-US" sz="2400" smtClean="0"/>
              <a:t>Begin activity when the doctor agrees.</a:t>
            </a:r>
          </a:p>
          <a:p>
            <a:pPr lvl="1" eaLnBrk="1" hangingPunct="1"/>
            <a:r>
              <a:rPr lang="en-US" sz="2400" smtClean="0"/>
              <a:t>Strenuous activity can increase lactic acid in breast milk.</a:t>
            </a:r>
          </a:p>
        </p:txBody>
      </p:sp>
      <p:pic>
        <p:nvPicPr>
          <p:cNvPr id="75782" name="Picture 6" descr="Walking 070.jpg                                                0021D19BMacintosh HD                   BB703780: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r:link="rId4"/>
          <a:srcRect t="3889" b="7889"/>
          <a:stretch>
            <a:fillRect/>
          </a:stretch>
        </p:blipFill>
        <p:spPr>
          <a:xfrm flipH="1">
            <a:off x="762000" y="1524000"/>
            <a:ext cx="2620963" cy="3840163"/>
          </a:xfr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smtClean="0"/>
              <a:t>Common Questions: </a:t>
            </a:r>
            <a:br>
              <a:rPr lang="en-US" sz="4000" smtClean="0"/>
            </a:br>
            <a:r>
              <a:rPr lang="en-US" sz="4000" smtClean="0"/>
              <a:t>Foods to Eat While Breastfeeding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Affirm:</a:t>
            </a:r>
          </a:p>
          <a:p>
            <a:pPr lvl="1" eaLnBrk="1" hangingPunct="1"/>
            <a:r>
              <a:rPr lang="en-US" smtClean="0"/>
              <a:t>“A lot of mothers share your concerns.”</a:t>
            </a:r>
          </a:p>
          <a:p>
            <a:pPr eaLnBrk="1" hangingPunct="1"/>
            <a:r>
              <a:rPr lang="en-US" smtClean="0"/>
              <a:t>Inform:</a:t>
            </a:r>
          </a:p>
          <a:p>
            <a:pPr lvl="1" eaLnBrk="1" hangingPunct="1"/>
            <a:r>
              <a:rPr lang="en-US" smtClean="0"/>
              <a:t>Mothers do not need to eat a perfect diet to make good milk for their babies.</a:t>
            </a:r>
          </a:p>
          <a:p>
            <a:pPr lvl="1" eaLnBrk="1" hangingPunct="1"/>
            <a:r>
              <a:rPr lang="en-US" smtClean="0"/>
              <a:t>Most foods are fine to eat while breastfeeding.</a:t>
            </a:r>
          </a:p>
          <a:p>
            <a:pPr eaLnBrk="1" hangingPunct="1">
              <a:buFontTx/>
              <a:buNone/>
            </a:pPr>
            <a:endParaRPr lang="en-US" smtClean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smtClean="0"/>
              <a:t>Common Questions:</a:t>
            </a:r>
            <a:br>
              <a:rPr lang="en-US" sz="4000" smtClean="0"/>
            </a:br>
            <a:r>
              <a:rPr lang="en-US" sz="4000" smtClean="0"/>
              <a:t>Medications for the Mother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/>
              <a:t>Affirm</a:t>
            </a:r>
          </a:p>
          <a:p>
            <a:pPr lvl="1" eaLnBrk="1" hangingPunct="1"/>
            <a:r>
              <a:rPr lang="en-US" smtClean="0"/>
              <a:t>“It’s great you are concerned about this.”</a:t>
            </a:r>
          </a:p>
          <a:p>
            <a:pPr eaLnBrk="1" hangingPunct="1"/>
            <a:r>
              <a:rPr lang="en-US" smtClean="0"/>
              <a:t>Inform</a:t>
            </a:r>
          </a:p>
          <a:p>
            <a:pPr lvl="1" eaLnBrk="1" hangingPunct="1"/>
            <a:r>
              <a:rPr lang="en-US" smtClean="0"/>
              <a:t>Most medications are safe to take; always consult the physician when questions arise</a:t>
            </a:r>
          </a:p>
          <a:p>
            <a:pPr eaLnBrk="1" hangingPunct="1"/>
            <a:r>
              <a:rPr lang="en-US" smtClean="0"/>
              <a:t>Let mother know she has several family planning options</a:t>
            </a:r>
          </a:p>
          <a:p>
            <a:pPr eaLnBrk="1" hangingPunct="1"/>
            <a:r>
              <a:rPr lang="en-US" smtClean="0"/>
              <a:t>Yield to the mother or baby’s doctor 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Common Questions: Breastfeeding and Returning to Work or School</a:t>
            </a:r>
            <a:endParaRPr lang="en-US" dirty="0"/>
          </a:p>
        </p:txBody>
      </p:sp>
      <p:pic>
        <p:nvPicPr>
          <p:cNvPr id="19459" name="Content Placeholder 3" descr="Town Talk 10-3-06.jpg"/>
          <p:cNvPicPr>
            <a:picLocks noGrp="1" noChangeAspect="1"/>
          </p:cNvPicPr>
          <p:nvPr>
            <p:ph type="clipArt"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1600200"/>
            <a:ext cx="4038600" cy="3654425"/>
          </a:xfrm>
        </p:spPr>
      </p:pic>
      <p:sp>
        <p:nvSpPr>
          <p:cNvPr id="19460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z="3000" smtClean="0"/>
              <a:t>Mothers may not know they CAN combine working/school and breastfeeding</a:t>
            </a:r>
          </a:p>
          <a:p>
            <a:pPr eaLnBrk="1" hangingPunct="1"/>
            <a:endParaRPr lang="en-US" sz="3000" smtClean="0"/>
          </a:p>
          <a:p>
            <a:pPr eaLnBrk="1" hangingPunct="1"/>
            <a:r>
              <a:rPr lang="en-US" sz="3000" smtClean="0"/>
              <a:t>Peer support helps!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Common Questions About the Baby</a:t>
            </a:r>
          </a:p>
        </p:txBody>
      </p:sp>
      <p:pic>
        <p:nvPicPr>
          <p:cNvPr id="6" name="Picture 5" descr="Julia.jpg"/>
          <p:cNvPicPr>
            <a:picLocks noChangeAspect="1"/>
          </p:cNvPicPr>
          <p:nvPr/>
        </p:nvPicPr>
        <p:blipFill>
          <a:blip r:embed="rId3"/>
          <a:srcRect l="10448"/>
          <a:stretch>
            <a:fillRect/>
          </a:stretch>
        </p:blipFill>
        <p:spPr>
          <a:xfrm>
            <a:off x="2133600" y="1295400"/>
            <a:ext cx="4833938" cy="4038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Common Questions:</a:t>
            </a:r>
            <a:br>
              <a:rPr lang="en-US" sz="4000" dirty="0" smtClean="0"/>
            </a:br>
            <a:r>
              <a:rPr lang="en-US" sz="4000" dirty="0" smtClean="0"/>
              <a:t>Vitamin D for Baby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2590800" y="1447800"/>
            <a:ext cx="6400800" cy="4525963"/>
          </a:xfrm>
        </p:spPr>
        <p:txBody>
          <a:bodyPr/>
          <a:lstStyle/>
          <a:p>
            <a:pPr eaLnBrk="1" hangingPunct="1"/>
            <a:r>
              <a:rPr lang="en-US" sz="2400" smtClean="0"/>
              <a:t>Affirm:</a:t>
            </a:r>
          </a:p>
          <a:p>
            <a:pPr lvl="1" eaLnBrk="1" hangingPunct="1"/>
            <a:r>
              <a:rPr lang="en-US" sz="2200" smtClean="0"/>
              <a:t>“What a great mom you are to be concerned.”</a:t>
            </a:r>
          </a:p>
          <a:p>
            <a:pPr eaLnBrk="1" hangingPunct="1"/>
            <a:r>
              <a:rPr lang="en-US" sz="2400" smtClean="0"/>
              <a:t>Inform:</a:t>
            </a:r>
          </a:p>
          <a:p>
            <a:pPr lvl="1" eaLnBrk="1" hangingPunct="1"/>
            <a:r>
              <a:rPr lang="en-US" sz="2200" smtClean="0"/>
              <a:t>Vitamin D is important for </a:t>
            </a:r>
            <a:r>
              <a:rPr lang="en-US" sz="2200" i="1" smtClean="0"/>
              <a:t>ALL </a:t>
            </a:r>
            <a:r>
              <a:rPr lang="en-US" sz="2200" smtClean="0"/>
              <a:t>infants, children, and adolescents </a:t>
            </a:r>
          </a:p>
          <a:p>
            <a:pPr lvl="1" eaLnBrk="1" hangingPunct="1"/>
            <a:r>
              <a:rPr lang="en-US" sz="2200" smtClean="0"/>
              <a:t>AAP recommends 400 IU Vitamin D drops for all breastfeeding babies </a:t>
            </a:r>
          </a:p>
          <a:p>
            <a:pPr lvl="1" eaLnBrk="1" hangingPunct="1"/>
            <a:r>
              <a:rPr lang="en-US" sz="2200" smtClean="0"/>
              <a:t>Use sunscreen when baby is outdoors</a:t>
            </a:r>
          </a:p>
          <a:p>
            <a:pPr eaLnBrk="1" hangingPunct="1"/>
            <a:r>
              <a:rPr lang="en-US" sz="2400" smtClean="0"/>
              <a:t>Yield to the baby’s health care provider</a:t>
            </a:r>
          </a:p>
          <a:p>
            <a:pPr eaLnBrk="1" hangingPunct="1">
              <a:buFontTx/>
              <a:buNone/>
            </a:pPr>
            <a:endParaRPr lang="en-US" sz="2400" smtClean="0"/>
          </a:p>
        </p:txBody>
      </p:sp>
      <p:pic>
        <p:nvPicPr>
          <p:cNvPr id="84997" name="Picture 5" descr="older baby-RGB.jpg                                             0021FF8EMacintosh HD                   BB703780: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r:link="rId4"/>
          <a:srcRect t="3464" b="6709"/>
          <a:stretch>
            <a:fillRect/>
          </a:stretch>
        </p:blipFill>
        <p:spPr>
          <a:xfrm>
            <a:off x="381000" y="1600200"/>
            <a:ext cx="2057400" cy="3581400"/>
          </a:xfr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Common Questions:</a:t>
            </a:r>
            <a:br>
              <a:rPr lang="en-US" sz="4000" dirty="0" smtClean="0"/>
            </a:br>
            <a:r>
              <a:rPr lang="en-US" sz="4000" dirty="0" smtClean="0"/>
              <a:t>Teething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657600" y="1752600"/>
            <a:ext cx="4876800" cy="3352800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 smtClean="0"/>
              <a:t>Affirm: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400" dirty="0" smtClean="0"/>
              <a:t>“I can understand your concern.”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 smtClean="0"/>
              <a:t>Inform: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400" dirty="0" smtClean="0"/>
              <a:t>Many babies continue to breastfeed while teething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400" dirty="0" smtClean="0"/>
              <a:t>Share solutions should baby bite or bear down on the breast while feeding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400" dirty="0" smtClean="0"/>
              <a:t>Advise mothers on oral health</a:t>
            </a:r>
          </a:p>
        </p:txBody>
      </p:sp>
      <p:pic>
        <p:nvPicPr>
          <p:cNvPr id="91141" name="Picture 5" descr="113082-RGB.jpg                                                 001FC867Macintosh HD                   BB703780: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r:link="rId4"/>
          <a:srcRect l="11600" t="3369" r="1601" b="4161"/>
          <a:stretch>
            <a:fillRect/>
          </a:stretch>
        </p:blipFill>
        <p:spPr>
          <a:xfrm>
            <a:off x="228600" y="1752600"/>
            <a:ext cx="3352800" cy="3379788"/>
          </a:xfr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Core Competencies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Provide strategies to breastfeeding mothers on how to maintain milk production and continue the breastfeeding relationship.</a:t>
            </a:r>
          </a:p>
          <a:p>
            <a:pPr eaLnBrk="1" hangingPunct="1"/>
            <a:r>
              <a:rPr lang="en-US" smtClean="0"/>
              <a:t>Provide affirmation and encouragement to breastfeeding mothers to continue the breastfeeding relationship through the first 12 months of age.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Ready for Solid Foods</a:t>
            </a:r>
          </a:p>
        </p:txBody>
      </p:sp>
      <p:sp>
        <p:nvSpPr>
          <p:cNvPr id="23555" name="Rectangle 7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Affirm:</a:t>
            </a:r>
          </a:p>
          <a:p>
            <a:pPr lvl="1" eaLnBrk="1" hangingPunct="1"/>
            <a:r>
              <a:rPr lang="en-US" sz="2400" smtClean="0"/>
              <a:t>“Many mothers have questions about starting solids.”</a:t>
            </a:r>
          </a:p>
          <a:p>
            <a:pPr lvl="1" eaLnBrk="1" hangingPunct="1"/>
            <a:r>
              <a:rPr lang="en-US" sz="2400" smtClean="0"/>
              <a:t>“It’s great you are concerned about the baby getting enough nutrition.”</a:t>
            </a:r>
          </a:p>
          <a:p>
            <a:pPr lvl="1" eaLnBrk="1" hangingPunct="1"/>
            <a:endParaRPr lang="en-US" sz="2400" smtClean="0"/>
          </a:p>
          <a:p>
            <a:pPr eaLnBrk="1" hangingPunct="1"/>
            <a:endParaRPr lang="en-US" sz="2800" smtClean="0"/>
          </a:p>
        </p:txBody>
      </p:sp>
      <p:pic>
        <p:nvPicPr>
          <p:cNvPr id="93192" name="Picture 8" descr="113041-RGB.jpg                                                 001FC867Macintosh HD                   BB703780: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r:link="rId4"/>
          <a:srcRect r="11600"/>
          <a:stretch>
            <a:fillRect/>
          </a:stretch>
        </p:blipFill>
        <p:spPr>
          <a:xfrm>
            <a:off x="381000" y="1676400"/>
            <a:ext cx="4037013" cy="2665413"/>
          </a:xfr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Introducing Solid Foods</a:t>
            </a:r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1219200"/>
            <a:ext cx="3316288" cy="426402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  <a:alpha val="99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Signs of Readiness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43400" y="1600200"/>
            <a:ext cx="4343400" cy="403860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 smtClean="0"/>
              <a:t>Baby can sit alone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 smtClean="0"/>
              <a:t>Baby can hold his head steady and straight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 smtClean="0"/>
              <a:t>Baby can keep tongue low and flat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 smtClean="0"/>
              <a:t>Baby can close lips over a spoon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 smtClean="0"/>
              <a:t>Baby can keep food in his mouth</a:t>
            </a:r>
            <a:endParaRPr lang="en-US" sz="2800" dirty="0"/>
          </a:p>
        </p:txBody>
      </p:sp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295400"/>
            <a:ext cx="3333750" cy="4267200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  <a:alpha val="99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Guidelines for Introducing Solid Foods</a:t>
            </a:r>
            <a:endParaRPr lang="en-US" dirty="0"/>
          </a:p>
        </p:txBody>
      </p:sp>
      <p:sp>
        <p:nvSpPr>
          <p:cNvPr id="26627" name="Text Placeholder 3"/>
          <p:cNvSpPr>
            <a:spLocks noGrp="1"/>
          </p:cNvSpPr>
          <p:nvPr>
            <p:ph type="body" idx="2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/>
              <a:t>One new food at a time</a:t>
            </a:r>
          </a:p>
          <a:p>
            <a:pPr eaLnBrk="1" hangingPunct="1"/>
            <a:r>
              <a:rPr lang="en-US" smtClean="0"/>
              <a:t>Single ingredient foods first</a:t>
            </a:r>
          </a:p>
          <a:p>
            <a:pPr eaLnBrk="1" hangingPunct="1"/>
            <a:r>
              <a:rPr lang="en-US" smtClean="0"/>
              <a:t>Small amount (1-2 tsp)</a:t>
            </a:r>
          </a:p>
          <a:p>
            <a:pPr eaLnBrk="1" hangingPunct="1"/>
            <a:r>
              <a:rPr lang="en-US" smtClean="0"/>
              <a:t>Wait 3-5 days before offering a new food</a:t>
            </a:r>
          </a:p>
          <a:p>
            <a:pPr eaLnBrk="1" hangingPunct="1"/>
            <a:r>
              <a:rPr lang="en-US" smtClean="0"/>
              <a:t>Observe for reactions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Foods to Offer Baby</a:t>
            </a:r>
          </a:p>
        </p:txBody>
      </p:sp>
      <p:sp>
        <p:nvSpPr>
          <p:cNvPr id="27651" name="Text Placeholder 3"/>
          <p:cNvSpPr>
            <a:spLocks noGrp="1"/>
          </p:cNvSpPr>
          <p:nvPr>
            <p:ph type="body" sz="half" idx="2"/>
          </p:nvPr>
        </p:nvSpPr>
        <p:spPr>
          <a:xfrm>
            <a:off x="4343400" y="1371600"/>
            <a:ext cx="4343400" cy="4754563"/>
          </a:xfrm>
        </p:spPr>
        <p:txBody>
          <a:bodyPr/>
          <a:lstStyle/>
          <a:p>
            <a:pPr eaLnBrk="1" hangingPunct="1"/>
            <a:r>
              <a:rPr lang="en-US" sz="2800" smtClean="0"/>
              <a:t>Iron and Zinc are important</a:t>
            </a:r>
          </a:p>
          <a:p>
            <a:pPr lvl="1" eaLnBrk="1" hangingPunct="1"/>
            <a:r>
              <a:rPr lang="en-US" smtClean="0"/>
              <a:t>2 servings iron fortified cereal or meats</a:t>
            </a:r>
          </a:p>
          <a:p>
            <a:pPr eaLnBrk="1" hangingPunct="1"/>
            <a:r>
              <a:rPr lang="en-US" sz="2800" smtClean="0"/>
              <a:t>Gradually introduce greater variety</a:t>
            </a:r>
          </a:p>
          <a:p>
            <a:pPr eaLnBrk="1" hangingPunct="1"/>
            <a:r>
              <a:rPr lang="en-US" sz="2800" smtClean="0"/>
              <a:t>Importance of oral health</a:t>
            </a:r>
          </a:p>
        </p:txBody>
      </p:sp>
      <p:pic>
        <p:nvPicPr>
          <p:cNvPr id="52229" name="Picture 5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838200" y="1295400"/>
            <a:ext cx="3200400" cy="4114800"/>
          </a:xfrm>
          <a:ln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Breastfeeding and Solid Foods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39163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000" dirty="0" smtClean="0"/>
              <a:t>Babies need nothing but breastmilk until around  6 months of age; when solids begin, breastmilk remains an important part of baby’s nutrition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000" dirty="0" smtClean="0"/>
              <a:t>Beginning solids too soon can trigger allergies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000" dirty="0" smtClean="0"/>
              <a:t>Teach normal signs of readiness for solids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000" dirty="0" smtClean="0"/>
              <a:t>Go slowly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000" dirty="0" smtClean="0"/>
              <a:t>Advise mother: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 smtClean="0"/>
              <a:t>Importance of iron and zinc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 smtClean="0"/>
              <a:t>Foods WIC gives fully breastfed infants at 6 months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3000" dirty="0" smtClean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On Strike!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525963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Affirm:  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“What a lucky baby to have a mom who is working so hard to get through this.”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Inform: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Minimize distractions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Offer the breast when baby is sleepy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Skin-to-skin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i="1" dirty="0" smtClean="0"/>
              <a:t>Yield to WIC Designated Breastfeeding Expert when a nursing strike continues beyond 24 hours 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When Weaning Happens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7239000" cy="4373563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Weaning:  foods or liquids begin being added to the baby’s diet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Mothers wean for many reasons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WIC staff can help mothers weigh the benefits vs. the risks  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Avoid judgments about how long the mother has chosen to breastfeed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Affirm:  “What a great mother you are to have breastfed this long.”</a:t>
            </a: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lang="en-US" dirty="0" smtClean="0"/>
          </a:p>
        </p:txBody>
      </p:sp>
      <p:pic>
        <p:nvPicPr>
          <p:cNvPr id="30724" name="Picture 4" descr="activitiesicon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4384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Helping the Mother Who Wants to Partially Breastfeed</a:t>
            </a:r>
            <a:endParaRPr lang="en-US" dirty="0"/>
          </a:p>
        </p:txBody>
      </p:sp>
      <p:pic>
        <p:nvPicPr>
          <p:cNvPr id="59396" name="Picture 4" descr="7monthbaby&amp;mo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1600200"/>
            <a:ext cx="5454650" cy="36576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Ways to Wean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sz="half" idx="3"/>
          </p:nvPr>
        </p:nvSpPr>
        <p:spPr>
          <a:xfrm>
            <a:off x="4038600" y="1600200"/>
            <a:ext cx="4648200" cy="4525963"/>
          </a:xfrm>
        </p:spPr>
        <p:txBody>
          <a:bodyPr/>
          <a:lstStyle/>
          <a:p>
            <a:pPr eaLnBrk="1" hangingPunct="1"/>
            <a:r>
              <a:rPr lang="en-US" sz="2800" smtClean="0"/>
              <a:t>Baby-Led Weaning</a:t>
            </a:r>
          </a:p>
          <a:p>
            <a:pPr eaLnBrk="1" hangingPunct="1"/>
            <a:endParaRPr lang="en-US" sz="2800" smtClean="0"/>
          </a:p>
          <a:p>
            <a:pPr eaLnBrk="1" hangingPunct="1"/>
            <a:r>
              <a:rPr lang="en-US" sz="2800" smtClean="0"/>
              <a:t>Mother-Led Weaning</a:t>
            </a:r>
          </a:p>
        </p:txBody>
      </p:sp>
      <p:pic>
        <p:nvPicPr>
          <p:cNvPr id="109574" name="Picture 6" descr="black and whites 007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 t="5084"/>
          <a:stretch>
            <a:fillRect/>
          </a:stretch>
        </p:blipFill>
        <p:spPr>
          <a:xfrm>
            <a:off x="990600" y="1371600"/>
            <a:ext cx="2679700" cy="4038600"/>
          </a:xfr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Learning Objectives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Name common issues that arise when breastfeeding an older infant.</a:t>
            </a:r>
          </a:p>
          <a:p>
            <a:pPr eaLnBrk="1" hangingPunct="1"/>
            <a:r>
              <a:rPr lang="en-US" smtClean="0"/>
              <a:t>Describe how the introduction of complementary foods affects the breastfeeding relationship.</a:t>
            </a:r>
          </a:p>
          <a:p>
            <a:pPr eaLnBrk="1" hangingPunct="1"/>
            <a:r>
              <a:rPr lang="en-US" smtClean="0"/>
              <a:t>List ways to assist mothers through the weaning process.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How to Wean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Older babies:</a:t>
            </a:r>
          </a:p>
          <a:p>
            <a:pPr lvl="1" eaLnBrk="1" hangingPunct="1"/>
            <a:r>
              <a:rPr lang="en-US" smtClean="0"/>
              <a:t>Don’t offer, don’t refuse</a:t>
            </a:r>
          </a:p>
          <a:p>
            <a:pPr lvl="1" eaLnBrk="1" hangingPunct="1"/>
            <a:r>
              <a:rPr lang="en-US" smtClean="0"/>
              <a:t>Understand the concept of “wait”</a:t>
            </a:r>
          </a:p>
          <a:p>
            <a:pPr lvl="1" eaLnBrk="1" hangingPunct="1"/>
            <a:r>
              <a:rPr lang="en-US" smtClean="0"/>
              <a:t>Can be distracted</a:t>
            </a:r>
          </a:p>
          <a:p>
            <a:pPr lvl="1" eaLnBrk="1" hangingPunct="1"/>
            <a:r>
              <a:rPr lang="en-US" smtClean="0"/>
              <a:t>May need extra cuddling</a:t>
            </a:r>
          </a:p>
          <a:p>
            <a:pPr eaLnBrk="1" hangingPunct="1"/>
            <a:r>
              <a:rPr lang="en-US" smtClean="0"/>
              <a:t>Gradual weaning</a:t>
            </a:r>
          </a:p>
          <a:p>
            <a:pPr eaLnBrk="1" hangingPunct="1"/>
            <a:r>
              <a:rPr lang="en-US" smtClean="0"/>
              <a:t>Abrupt weaning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Application To Practice</a:t>
            </a:r>
          </a:p>
        </p:txBody>
      </p:sp>
      <p:pic>
        <p:nvPicPr>
          <p:cNvPr id="34819" name="Picture 5" descr="activitiesicon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6764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extBox 5"/>
          <p:cNvSpPr txBox="1">
            <a:spLocks noChangeArrowheads="1"/>
          </p:cNvSpPr>
          <p:nvPr/>
        </p:nvSpPr>
        <p:spPr bwMode="auto">
          <a:xfrm>
            <a:off x="685800" y="3886200"/>
            <a:ext cx="7696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>
                <a:latin typeface="Calibri" pitchFamily="34" charset="0"/>
              </a:rPr>
              <a:t>Handout 8.2:  “Application To Practice: </a:t>
            </a:r>
          </a:p>
          <a:p>
            <a:pPr algn="ctr" eaLnBrk="1" hangingPunct="1"/>
            <a:r>
              <a:rPr lang="en-US">
                <a:latin typeface="Calibri" pitchFamily="34" charset="0"/>
              </a:rPr>
              <a:t>Continuing the Breastfeeding Relationship”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Summary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Breastfed and formula-fed babies grow at different rates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Babies nurse more during growth spurts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Anticipate a baby’s teething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Watch for developmental cues that the baby is ready for solid foods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Assist the mother in meeting HER goals for breastfeeding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Grow Your Breastfeeding Skills 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4724400"/>
            <a:ext cx="7467600" cy="114300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en-US" sz="2400" smtClean="0"/>
              <a:t>“My Goals for Breastfeeding Support” </a:t>
            </a:r>
          </a:p>
          <a:p>
            <a:pPr algn="ctr" eaLnBrk="1" hangingPunct="1">
              <a:buFont typeface="Arial" charset="0"/>
              <a:buNone/>
            </a:pPr>
            <a:r>
              <a:rPr lang="en-US" sz="2400" smtClean="0"/>
              <a:t>Goal-Setting Flower</a:t>
            </a:r>
          </a:p>
          <a:p>
            <a:pPr eaLnBrk="1" hangingPunct="1"/>
            <a:endParaRPr lang="en-US" sz="2800" smtClean="0"/>
          </a:p>
          <a:p>
            <a:pPr eaLnBrk="1" hangingPunct="1">
              <a:buFont typeface="Arial" charset="0"/>
              <a:buNone/>
            </a:pPr>
            <a:endParaRPr lang="en-US" sz="2800" smtClean="0"/>
          </a:p>
        </p:txBody>
      </p:sp>
      <p:pic>
        <p:nvPicPr>
          <p:cNvPr id="36868" name="Picture 2" descr="C:\Users\Cathy\AppData\Local\Microsoft\Windows\Temporary Internet Files\Content.IE5\QKJ71DVJ\grow and glow flower goals.jpg">
            <a:hlinkClick r:id="rId3" action="ppaction://hlinkpres?slideindex=1&amp;slidetitle=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95400"/>
            <a:ext cx="286385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Breastfeeding Rates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Breastfeeding exclusively and for longer durations improves infant health</a:t>
            </a:r>
          </a:p>
          <a:p>
            <a:pPr eaLnBrk="1" hangingPunct="1"/>
            <a:r>
              <a:rPr lang="en-US" smtClean="0"/>
              <a:t>Breastfeeding duration rates to 12 months are low, especially among WIC mothers</a:t>
            </a:r>
          </a:p>
          <a:p>
            <a:pPr eaLnBrk="1" hangingPunct="1"/>
            <a:r>
              <a:rPr lang="en-US" smtClean="0"/>
              <a:t>WIC mothers often need help to continue breastfeeding beyond the early days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Watch Baby Grow!</a:t>
            </a:r>
          </a:p>
        </p:txBody>
      </p:sp>
      <p:pic>
        <p:nvPicPr>
          <p:cNvPr id="64516" name="Picture 4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447800"/>
            <a:ext cx="2971800" cy="3962400"/>
          </a:xfr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196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038600" y="1524000"/>
            <a:ext cx="4495800" cy="4114800"/>
          </a:xfrm>
        </p:spPr>
        <p:txBody>
          <a:bodyPr/>
          <a:lstStyle/>
          <a:p>
            <a:pPr lvl="1" algn="ctr" eaLnBrk="1" hangingPunct="1">
              <a:lnSpc>
                <a:spcPct val="90000"/>
              </a:lnSpc>
              <a:buFont typeface="Arial" charset="0"/>
              <a:buNone/>
            </a:pPr>
            <a:r>
              <a:rPr lang="en-US" sz="3200" smtClean="0"/>
              <a:t>Babies who </a:t>
            </a:r>
          </a:p>
          <a:p>
            <a:pPr lvl="1" algn="ctr" eaLnBrk="1" hangingPunct="1">
              <a:lnSpc>
                <a:spcPct val="90000"/>
              </a:lnSpc>
              <a:buFont typeface="Arial" charset="0"/>
              <a:buNone/>
            </a:pPr>
            <a:r>
              <a:rPr lang="en-US" sz="3200" smtClean="0"/>
              <a:t>breastfeed grow </a:t>
            </a:r>
          </a:p>
          <a:p>
            <a:pPr lvl="1" algn="ctr" eaLnBrk="1" hangingPunct="1">
              <a:lnSpc>
                <a:spcPct val="90000"/>
              </a:lnSpc>
              <a:buFont typeface="Arial" charset="0"/>
              <a:buNone/>
            </a:pPr>
            <a:r>
              <a:rPr lang="en-US" sz="3200" smtClean="0"/>
              <a:t>according to normal </a:t>
            </a:r>
          </a:p>
          <a:p>
            <a:pPr lvl="1" algn="ctr" eaLnBrk="1" hangingPunct="1">
              <a:lnSpc>
                <a:spcPct val="90000"/>
              </a:lnSpc>
              <a:buFont typeface="Arial" charset="0"/>
              <a:buNone/>
            </a:pPr>
            <a:r>
              <a:rPr lang="en-US" sz="3200" smtClean="0"/>
              <a:t>standards for infant </a:t>
            </a:r>
          </a:p>
          <a:p>
            <a:pPr lvl="1" algn="ctr" eaLnBrk="1" hangingPunct="1">
              <a:lnSpc>
                <a:spcPct val="90000"/>
              </a:lnSpc>
              <a:buFont typeface="Arial" charset="0"/>
              <a:buNone/>
            </a:pPr>
            <a:r>
              <a:rPr lang="en-US" sz="3200" smtClean="0"/>
              <a:t>growth and </a:t>
            </a:r>
          </a:p>
          <a:p>
            <a:pPr lvl="1" algn="ctr" eaLnBrk="1" hangingPunct="1">
              <a:lnSpc>
                <a:spcPct val="90000"/>
              </a:lnSpc>
              <a:buFont typeface="Arial" charset="0"/>
              <a:buNone/>
            </a:pPr>
            <a:r>
              <a:rPr lang="en-US" sz="3200" smtClean="0"/>
              <a:t>development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Growth and Feeding Patterns of Breastfed Babies</a:t>
            </a:r>
          </a:p>
        </p:txBody>
      </p:sp>
      <p:sp>
        <p:nvSpPr>
          <p:cNvPr id="9219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371600"/>
            <a:ext cx="8305800" cy="4754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sz="2000" smtClean="0"/>
          </a:p>
          <a:p>
            <a:pPr lvl="1" eaLnBrk="1" hangingPunct="1">
              <a:lnSpc>
                <a:spcPct val="90000"/>
              </a:lnSpc>
            </a:pPr>
            <a:endParaRPr lang="en-US" sz="2000" smtClean="0"/>
          </a:p>
          <a:p>
            <a:pPr lvl="1" eaLnBrk="1" hangingPunct="1">
              <a:lnSpc>
                <a:spcPct val="90000"/>
              </a:lnSpc>
              <a:buFont typeface="Arial" charset="0"/>
              <a:buNone/>
            </a:pPr>
            <a:endParaRPr lang="en-US" sz="200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143000" y="1905000"/>
          <a:ext cx="6705600" cy="2895599"/>
        </p:xfrm>
        <a:graphic>
          <a:graphicData uri="http://schemas.openxmlformats.org/drawingml/2006/table">
            <a:tbl>
              <a:tblPr/>
              <a:tblGrid>
                <a:gridCol w="3352800"/>
                <a:gridCol w="3352800"/>
              </a:tblGrid>
              <a:tr h="862519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14400" algn="l"/>
                          <a:tab pos="457200" algn="l"/>
                        </a:tabLst>
                      </a:pPr>
                      <a:r>
                        <a:rPr lang="en-US" sz="2800" b="1" dirty="0">
                          <a:latin typeface="Calibri"/>
                          <a:ea typeface="Times New Roman"/>
                          <a:cs typeface="Times New Roman"/>
                        </a:rPr>
                        <a:t>Baby’s Age</a:t>
                      </a:r>
                      <a:endParaRPr lang="en-US" sz="2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14400" algn="l"/>
                          <a:tab pos="457200" algn="l"/>
                        </a:tabLst>
                      </a:pPr>
                      <a:r>
                        <a:rPr lang="en-US" sz="2800" b="1" dirty="0">
                          <a:latin typeface="Calibri"/>
                          <a:ea typeface="Times New Roman"/>
                          <a:cs typeface="Times New Roman"/>
                        </a:rPr>
                        <a:t>Normal Weight Gain</a:t>
                      </a:r>
                      <a:endParaRPr lang="en-US" sz="2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08270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14400" algn="l"/>
                          <a:tab pos="457200" algn="l"/>
                        </a:tabLst>
                      </a:pPr>
                      <a:r>
                        <a:rPr lang="en-US" sz="2000" b="1" dirty="0">
                          <a:latin typeface="Calibri"/>
                          <a:ea typeface="Times New Roman"/>
                          <a:cs typeface="Times New Roman"/>
                        </a:rPr>
                        <a:t>Early Weeks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14400" algn="l"/>
                          <a:tab pos="457200" algn="l"/>
                        </a:tabLst>
                      </a:pPr>
                      <a:r>
                        <a:rPr lang="en-US" sz="2000" b="1" dirty="0" smtClean="0">
                          <a:latin typeface="Calibri"/>
                          <a:ea typeface="Times New Roman"/>
                          <a:cs typeface="Times New Roman"/>
                        </a:rPr>
                        <a:t>4 - 7 </a:t>
                      </a:r>
                      <a:r>
                        <a:rPr lang="en-US" sz="2000" b="1" dirty="0">
                          <a:latin typeface="Calibri"/>
                          <a:ea typeface="Times New Roman"/>
                          <a:cs typeface="Times New Roman"/>
                        </a:rPr>
                        <a:t>ounces per week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08270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14400" algn="l"/>
                          <a:tab pos="457200" algn="l"/>
                        </a:tabLst>
                      </a:pPr>
                      <a:r>
                        <a:rPr lang="en-US" sz="2000" b="1" dirty="0" smtClean="0"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r>
                        <a:rPr lang="en-US" sz="2000" b="1" baseline="0" dirty="0" smtClean="0"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1" dirty="0" smtClean="0">
                          <a:latin typeface="Calibri"/>
                          <a:ea typeface="Times New Roman"/>
                          <a:cs typeface="Times New Roman"/>
                        </a:rPr>
                        <a:t>- 6 </a:t>
                      </a:r>
                      <a:r>
                        <a:rPr lang="en-US" sz="2000" b="1" dirty="0">
                          <a:latin typeface="Calibri"/>
                          <a:ea typeface="Times New Roman"/>
                          <a:cs typeface="Times New Roman"/>
                        </a:rPr>
                        <a:t>months of age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14400" algn="l"/>
                          <a:tab pos="457200" algn="l"/>
                        </a:tabLst>
                      </a:pPr>
                      <a:r>
                        <a:rPr lang="en-US" sz="2000" b="1" dirty="0">
                          <a:latin typeface="Calibri"/>
                          <a:ea typeface="Times New Roman"/>
                          <a:cs typeface="Times New Roman"/>
                        </a:rPr>
                        <a:t>Double birth weight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08270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14400" algn="l"/>
                          <a:tab pos="457200" algn="l"/>
                        </a:tabLst>
                      </a:pPr>
                      <a:r>
                        <a:rPr lang="en-US" sz="2000" b="1" dirty="0" smtClean="0">
                          <a:latin typeface="Calibri"/>
                          <a:ea typeface="Times New Roman"/>
                          <a:cs typeface="Times New Roman"/>
                        </a:rPr>
                        <a:t>7 - 12 </a:t>
                      </a:r>
                      <a:r>
                        <a:rPr lang="en-US" sz="2000" b="1" dirty="0">
                          <a:latin typeface="Calibri"/>
                          <a:ea typeface="Times New Roman"/>
                          <a:cs typeface="Times New Roman"/>
                        </a:rPr>
                        <a:t>months of age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14400" algn="l"/>
                          <a:tab pos="457200" algn="l"/>
                        </a:tabLst>
                      </a:pPr>
                      <a:r>
                        <a:rPr lang="en-US" sz="2000" b="1" dirty="0" smtClean="0">
                          <a:latin typeface="Calibri"/>
                          <a:ea typeface="Times New Roman"/>
                          <a:cs typeface="Times New Roman"/>
                        </a:rPr>
                        <a:t>2 ½ - 3 </a:t>
                      </a:r>
                      <a:r>
                        <a:rPr lang="en-US" sz="2000" b="1" dirty="0">
                          <a:latin typeface="Calibri"/>
                          <a:ea typeface="Times New Roman"/>
                          <a:cs typeface="Times New Roman"/>
                        </a:rPr>
                        <a:t>times birth weight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08270"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14400" algn="l"/>
                          <a:tab pos="457200" algn="l"/>
                        </a:tabLst>
                      </a:pPr>
                      <a:r>
                        <a:rPr lang="en-US" sz="2000" b="1" dirty="0">
                          <a:latin typeface="Calibri"/>
                          <a:ea typeface="Times New Roman"/>
                          <a:cs typeface="Times New Roman"/>
                        </a:rPr>
                        <a:t>24 months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14400" algn="l"/>
                          <a:tab pos="457200" algn="l"/>
                        </a:tabLst>
                      </a:pPr>
                      <a:r>
                        <a:rPr lang="en-US" sz="2000" b="1" dirty="0">
                          <a:latin typeface="Calibri"/>
                          <a:ea typeface="Times New Roman"/>
                          <a:cs typeface="Times New Roman"/>
                        </a:rPr>
                        <a:t>4 times birth weight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As Baby Grows – Feeding Patterns </a:t>
            </a:r>
            <a:br>
              <a:rPr lang="en-US" dirty="0" smtClean="0"/>
            </a:br>
            <a:r>
              <a:rPr lang="en-US" dirty="0" smtClean="0"/>
              <a:t>of Breastfed Babies</a:t>
            </a:r>
            <a:endParaRPr lang="en-US" dirty="0"/>
          </a:p>
        </p:txBody>
      </p:sp>
      <p:sp>
        <p:nvSpPr>
          <p:cNvPr id="10243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Feeding frequency based on:</a:t>
            </a:r>
          </a:p>
          <a:p>
            <a:pPr lvl="1" eaLnBrk="1" hangingPunct="1"/>
            <a:r>
              <a:rPr lang="en-US" smtClean="0"/>
              <a:t>Baby’s age/size</a:t>
            </a:r>
          </a:p>
          <a:p>
            <a:pPr lvl="1" eaLnBrk="1" hangingPunct="1"/>
            <a:r>
              <a:rPr lang="en-US" smtClean="0"/>
              <a:t>Mother’s milk storage capacity in her breasts</a:t>
            </a:r>
          </a:p>
          <a:p>
            <a:pPr lvl="1" eaLnBrk="1" hangingPunct="1"/>
            <a:r>
              <a:rPr lang="en-US" smtClean="0"/>
              <a:t>Unique needs of her baby</a:t>
            </a:r>
          </a:p>
          <a:p>
            <a:pPr eaLnBrk="1" hangingPunct="1"/>
            <a:r>
              <a:rPr lang="en-US" sz="2800" smtClean="0"/>
              <a:t>Cluster feedings</a:t>
            </a:r>
          </a:p>
          <a:p>
            <a:pPr eaLnBrk="1" hangingPunct="1"/>
            <a:r>
              <a:rPr lang="en-US" sz="2800" smtClean="0"/>
              <a:t>Maintain milk production by feeding 8-12 times every 24 hours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Appetite/Growth Spurts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Growth/appetite spurts are normal</a:t>
            </a:r>
          </a:p>
          <a:p>
            <a:pPr eaLnBrk="1" hangingPunct="1"/>
            <a:r>
              <a:rPr lang="en-US" sz="2800" smtClean="0"/>
              <a:t>Can occur anytime, typically:</a:t>
            </a:r>
          </a:p>
          <a:p>
            <a:pPr lvl="1" eaLnBrk="1" hangingPunct="1"/>
            <a:r>
              <a:rPr lang="en-US" smtClean="0"/>
              <a:t>2 weeks</a:t>
            </a:r>
          </a:p>
          <a:p>
            <a:pPr lvl="1" eaLnBrk="1" hangingPunct="1"/>
            <a:r>
              <a:rPr lang="en-US" smtClean="0"/>
              <a:t>6 weeks</a:t>
            </a:r>
          </a:p>
          <a:p>
            <a:pPr lvl="1" eaLnBrk="1" hangingPunct="1"/>
            <a:r>
              <a:rPr lang="en-US" smtClean="0"/>
              <a:t>3 months</a:t>
            </a:r>
          </a:p>
          <a:p>
            <a:pPr lvl="1" eaLnBrk="1" hangingPunct="1"/>
            <a:r>
              <a:rPr lang="en-US" smtClean="0"/>
              <a:t>6 months</a:t>
            </a:r>
          </a:p>
          <a:p>
            <a:pPr eaLnBrk="1" hangingPunct="1"/>
            <a:r>
              <a:rPr lang="en-US" sz="2800" smtClean="0"/>
              <a:t>Reassure mothers that baby wants to be close to her during this growing period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As Baby Grows – </a:t>
            </a:r>
            <a:br>
              <a:rPr lang="en-US" dirty="0" smtClean="0"/>
            </a:br>
            <a:r>
              <a:rPr lang="en-US" dirty="0" smtClean="0"/>
              <a:t>Outputs of Breastfed Babies</a:t>
            </a:r>
            <a:endParaRPr lang="en-US" dirty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1</a:t>
            </a:r>
            <a:r>
              <a:rPr lang="en-US" baseline="30000" smtClean="0"/>
              <a:t>st</a:t>
            </a:r>
            <a:r>
              <a:rPr lang="en-US" smtClean="0"/>
              <a:t> month:  </a:t>
            </a:r>
          </a:p>
          <a:p>
            <a:pPr lvl="1" eaLnBrk="1" hangingPunct="1"/>
            <a:r>
              <a:rPr lang="en-US" smtClean="0"/>
              <a:t>Several yellowish, seedy loose stools per day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After 1</a:t>
            </a:r>
            <a:r>
              <a:rPr lang="en-US" baseline="30000" smtClean="0"/>
              <a:t>st</a:t>
            </a:r>
            <a:r>
              <a:rPr lang="en-US" smtClean="0"/>
              <a:t> month:  stools occur less frequently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6 months (when solid foods begin): stools change from loose to solid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997</Words>
  <Application>Microsoft Office PowerPoint</Application>
  <PresentationFormat>On-screen Show (4:3)</PresentationFormat>
  <Paragraphs>185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Times New Roman</vt:lpstr>
      <vt:lpstr>Office Theme</vt:lpstr>
      <vt:lpstr>PowerPoint Presentation</vt:lpstr>
      <vt:lpstr>Core Competencies</vt:lpstr>
      <vt:lpstr>Learning Objectives</vt:lpstr>
      <vt:lpstr>Breastfeeding Rates</vt:lpstr>
      <vt:lpstr>Watch Baby Grow!</vt:lpstr>
      <vt:lpstr>Growth and Feeding Patterns of Breastfed Babies</vt:lpstr>
      <vt:lpstr>As Baby Grows – Feeding Patterns  of Breastfed Babies</vt:lpstr>
      <vt:lpstr>Appetite/Growth Spurts</vt:lpstr>
      <vt:lpstr>As Baby Grows –  Outputs of Breastfed Babies</vt:lpstr>
      <vt:lpstr>Continuing the Breastfeeding Relationship</vt:lpstr>
      <vt:lpstr>Working Breastfeeding into Normal Life</vt:lpstr>
      <vt:lpstr>Common Questions: Losing Weight</vt:lpstr>
      <vt:lpstr>Common Questions: Exercise</vt:lpstr>
      <vt:lpstr>Common Questions:  Foods to Eat While Breastfeeding</vt:lpstr>
      <vt:lpstr>Common Questions: Medications for the Mother</vt:lpstr>
      <vt:lpstr>Common Questions: Breastfeeding and Returning to Work or School</vt:lpstr>
      <vt:lpstr>Common Questions About the Baby</vt:lpstr>
      <vt:lpstr>Common Questions: Vitamin D for Baby</vt:lpstr>
      <vt:lpstr>Common Questions: Teething</vt:lpstr>
      <vt:lpstr>Ready for Solid Foods</vt:lpstr>
      <vt:lpstr>Introducing Solid Foods</vt:lpstr>
      <vt:lpstr>Signs of Readiness</vt:lpstr>
      <vt:lpstr>Guidelines for Introducing Solid Foods</vt:lpstr>
      <vt:lpstr>Foods to Offer Baby</vt:lpstr>
      <vt:lpstr>Breastfeeding and Solid Foods</vt:lpstr>
      <vt:lpstr>On Strike!</vt:lpstr>
      <vt:lpstr>When Weaning Happens</vt:lpstr>
      <vt:lpstr>Helping the Mother Who Wants to Partially Breastfeed</vt:lpstr>
      <vt:lpstr>Ways to Wean</vt:lpstr>
      <vt:lpstr>How to Wean</vt:lpstr>
      <vt:lpstr>Application To Practice</vt:lpstr>
      <vt:lpstr>Summary</vt:lpstr>
      <vt:lpstr>Grow Your Breastfeeding Skills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Cathy</dc:creator>
  <cp:lastModifiedBy>Pellechia, Kathleen</cp:lastModifiedBy>
  <cp:revision>163</cp:revision>
  <dcterms:created xsi:type="dcterms:W3CDTF">2009-04-21T05:43:22Z</dcterms:created>
  <dcterms:modified xsi:type="dcterms:W3CDTF">2013-06-25T16:37:59Z</dcterms:modified>
</cp:coreProperties>
</file>